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heme/theme2.xml" ContentType="application/vnd.openxmlformats-officedocument.them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2.xml" ContentType="application/vnd.openxmlformats-officedocument.presentationml.notesSlide+xml"/>
  <Override PartName="/ppt/tags/tag42.xml" ContentType="application/vnd.openxmlformats-officedocument.presentationml.tags+xml"/>
  <Override PartName="/ppt/notesSlides/notesSlide3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4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9" r:id="rId2"/>
    <p:sldId id="257" r:id="rId3"/>
    <p:sldId id="262" r:id="rId4"/>
    <p:sldId id="336" r:id="rId5"/>
    <p:sldId id="341" r:id="rId6"/>
    <p:sldId id="337" r:id="rId7"/>
    <p:sldId id="338" r:id="rId8"/>
    <p:sldId id="339" r:id="rId9"/>
    <p:sldId id="342" r:id="rId10"/>
    <p:sldId id="340" r:id="rId11"/>
    <p:sldId id="344" r:id="rId12"/>
    <p:sldId id="345" r:id="rId13"/>
    <p:sldId id="348" r:id="rId14"/>
    <p:sldId id="346" r:id="rId15"/>
    <p:sldId id="347" r:id="rId16"/>
    <p:sldId id="343" r:id="rId17"/>
    <p:sldId id="350" r:id="rId18"/>
    <p:sldId id="353" r:id="rId19"/>
    <p:sldId id="351" r:id="rId20"/>
    <p:sldId id="352" r:id="rId21"/>
    <p:sldId id="349" r:id="rId22"/>
    <p:sldId id="354" r:id="rId23"/>
    <p:sldId id="355" r:id="rId24"/>
    <p:sldId id="356" r:id="rId25"/>
    <p:sldId id="359" r:id="rId26"/>
    <p:sldId id="357" r:id="rId27"/>
    <p:sldId id="360" r:id="rId28"/>
    <p:sldId id="361" r:id="rId29"/>
    <p:sldId id="358" r:id="rId30"/>
    <p:sldId id="362" r:id="rId31"/>
    <p:sldId id="366" r:id="rId32"/>
    <p:sldId id="363" r:id="rId33"/>
    <p:sldId id="364" r:id="rId34"/>
    <p:sldId id="365" r:id="rId35"/>
    <p:sldId id="367" r:id="rId36"/>
    <p:sldId id="370" r:id="rId37"/>
    <p:sldId id="371" r:id="rId38"/>
    <p:sldId id="368" r:id="rId39"/>
    <p:sldId id="372" r:id="rId40"/>
    <p:sldId id="373" r:id="rId41"/>
    <p:sldId id="374" r:id="rId42"/>
    <p:sldId id="369" r:id="rId43"/>
  </p:sldIdLst>
  <p:sldSz cx="12192000" cy="6858000"/>
  <p:notesSz cx="6858000" cy="9144000"/>
  <p:custDataLst>
    <p:tags r:id="rId4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5125A1D-D59B-FC28-20D8-1390F04D2AA5}" name="Agate Development" initials="AD" userId="Agate Development" providerId="None"/>
  <p188:author id="{2A95A230-7EA7-8227-3E2B-08EC68339622}" name="Marilyn Isaacks" initials="MI" userId="S::isaacks@agatepub.onmicrosoft.com::0364ad1e-3287-43f4-bbe5-39165916fc92" providerId="AD"/>
  <p188:author id="{00DB3184-8DB4-C7A8-6E01-E98291DFE131}" name="Thomas H. Cormen" initials="THC" userId="S::d32210h@dartmouth.edu::9d023bd1-fe87-435b-8ffc-424b678b2c3a" providerId="AD"/>
  <p188:author id="{D0571EF0-6B3A-9ED5-88C6-34874A2A4F47}" name="Agate" initials="A" userId="Agate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C12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29" autoAdjust="0"/>
    <p:restoredTop sz="87075"/>
  </p:normalViewPr>
  <p:slideViewPr>
    <p:cSldViewPr snapToGrid="0">
      <p:cViewPr varScale="1">
        <p:scale>
          <a:sx n="106" d="100"/>
          <a:sy n="106" d="100"/>
        </p:scale>
        <p:origin x="6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13521-282F-442E-B43D-ADCE94B9474A}" type="datetimeFigureOut">
              <a:rPr lang="en-US" smtClean="0"/>
              <a:t>5/19/22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855B2B-5621-4549-B656-A9B498AC2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193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55B2B-5621-4549-B656-A9B498AC22F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837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55B2B-5621-4549-B656-A9B498AC22F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492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55B2B-5621-4549-B656-A9B498AC22F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179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Answers:</a:t>
            </a:r>
          </a:p>
          <a:p>
            <a:pPr marL="228600" indent="-228600">
              <a:buAutoNum type="arabicPeriod"/>
            </a:pPr>
            <a:r>
              <a:rPr lang="en-US" dirty="0"/>
              <a:t>Any matching. Even an empty matching. A greedy maximal matching works well.</a:t>
            </a:r>
          </a:p>
          <a:p>
            <a:pPr marL="228600" indent="-228600">
              <a:buAutoNum type="arabicPeriod"/>
            </a:pPr>
            <a:r>
              <a:rPr lang="en-US" dirty="0"/>
              <a:t>2. The default vertex labeling given before.</a:t>
            </a:r>
          </a:p>
          <a:p>
            <a:pPr marL="228600" indent="-228600">
              <a:buAutoNum type="arabicPeriod"/>
            </a:pPr>
            <a:r>
              <a:rPr lang="en-US" dirty="0"/>
              <a:t>Use a variant of BFS.</a:t>
            </a:r>
          </a:p>
          <a:p>
            <a:pPr marL="228600" indent="-228600">
              <a:buAutoNum type="arabicPeriod"/>
            </a:pPr>
            <a:r>
              <a:rPr lang="en-US" dirty="0"/>
              <a:t>Update h to bring ≥ 1 new edge into G sub </a:t>
            </a:r>
            <a:r>
              <a:rPr lang="en-US" sz="1000" baseline="0" dirty="0"/>
              <a:t>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55B2B-5621-4549-B656-A9B498AC22F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847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55B2B-5621-4549-B656-A9B498AC22F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2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5D005-645B-4665-ADC2-31DA47FB085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2442" y="1122364"/>
            <a:ext cx="6925559" cy="529213"/>
          </a:xfrm>
        </p:spPr>
        <p:txBody>
          <a:bodyPr anchor="ctr">
            <a:no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TITLE STYLE</a:t>
            </a:r>
          </a:p>
        </p:txBody>
      </p:sp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7C1C612A-DB61-4EB7-ABA7-7493762B66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3" t="2838" r="4670" b="2713"/>
          <a:stretch/>
        </p:blipFill>
        <p:spPr>
          <a:xfrm>
            <a:off x="1524000" y="1119002"/>
            <a:ext cx="2058187" cy="23842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82DAF0E-7F97-47E4-919E-4CF4629FD5A0}"/>
              </a:ext>
            </a:extLst>
          </p:cNvPr>
          <p:cNvSpPr/>
          <p:nvPr userDrawn="1"/>
        </p:nvSpPr>
        <p:spPr>
          <a:xfrm>
            <a:off x="1523998" y="3608761"/>
            <a:ext cx="9144000" cy="631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5CC4A1-10DC-424A-92E6-D29D8958ADD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631596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8FE3554-0961-4EC3-8E67-0ADD6F729B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3864" y="1803401"/>
            <a:ext cx="6924137" cy="1700213"/>
          </a:xfrm>
        </p:spPr>
        <p:txBody>
          <a:bodyPr>
            <a:noAutofit/>
          </a:bodyPr>
          <a:lstStyle>
            <a:lvl1pPr marL="0" indent="0">
              <a:buNone/>
              <a:defRPr sz="60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4000">
                <a:solidFill>
                  <a:schemeClr val="accent1"/>
                </a:solidFill>
                <a:latin typeface="+mj-lt"/>
              </a:defRPr>
            </a:lvl2pPr>
            <a:lvl3pPr>
              <a:defRPr sz="4000">
                <a:solidFill>
                  <a:schemeClr val="accent1"/>
                </a:solidFill>
                <a:latin typeface="+mj-lt"/>
              </a:defRPr>
            </a:lvl3pPr>
            <a:lvl4pPr>
              <a:defRPr sz="4000">
                <a:solidFill>
                  <a:schemeClr val="accent1"/>
                </a:solidFill>
                <a:latin typeface="+mj-lt"/>
              </a:defRPr>
            </a:lvl4pPr>
            <a:lvl5pPr>
              <a:defRPr sz="4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6610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C5F88-9F87-461E-9D16-59CD3962A2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EB890B-0B7A-420A-812B-1CAF39C268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82E9C9A-3610-4232-8D48-A2FE485432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DDEB84AB-3E80-4999-8364-D47C69B98A4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8199" y="1856232"/>
            <a:ext cx="10515602" cy="4142232"/>
          </a:xfrm>
        </p:spPr>
        <p:txBody>
          <a:bodyPr/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8861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5112973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02A54-511D-4B47-A8C1-E73BC66A81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90" y="457200"/>
            <a:ext cx="3932236" cy="1600200"/>
          </a:xfrm>
        </p:spPr>
        <p:txBody>
          <a:bodyPr anchor="ctr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51022-59EB-4069-B08D-98C221023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9A305B-2464-42AA-BB2A-4AF7022876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9FC86AA-20C0-4B07-9897-057ED775F9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87984911-9300-4852-A0CB-CB3247D6B5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03502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624-2FD8-4379-9172-06D593D6EA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90" y="457200"/>
            <a:ext cx="3932236" cy="1600200"/>
          </a:xfrm>
        </p:spPr>
        <p:txBody>
          <a:bodyPr anchor="ctr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B0D115-B69A-42D4-A9C3-F3D9893638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  <a:effectLst>
            <a:softEdge rad="63500"/>
          </a:effectLst>
        </p:spPr>
        <p:txBody>
          <a:bodyPr>
            <a:noAutofit/>
          </a:bodyPr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5C395-1E09-4915-AE2A-CD60CFE23A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C105634-19EE-4A5E-94E5-65EFA74F22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5057AB1-3009-45DF-B96E-F14D577332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0855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5096A-8A98-452D-9CE5-E9DDF01BB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313F0-59E0-446C-8D87-4C46E086A2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2B5EF5-0D25-4A20-981B-36CA8BD5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9BC4317-89C4-44E7-827D-A3E29B289A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319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0F1228-0816-46E0-9E58-C0387CF785FD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9CD2C2-37C2-4E32-9938-4D35DC160A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4EE289-626E-45FD-AF65-9E4A3575D4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27474A-38C9-4DD0-9A7A-36CFBB6946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186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68B79-CA3E-4F3F-A5B2-FE7A09200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363E7-E607-45DD-AE33-C7E73E80A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7328B-CAB5-4A92-89E7-EBA8C7945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41877" y="6197543"/>
            <a:ext cx="2743200" cy="365125"/>
          </a:xfrm>
          <a:prstGeom prst="rect">
            <a:avLst/>
          </a:prstGeom>
        </p:spPr>
        <p:txBody>
          <a:bodyPr/>
          <a:lstStyle/>
          <a:p>
            <a:fld id="{1C97C5FE-EAAB-4B0D-9845-9B0C19A6F89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B132AD-A6F8-4660-87E1-C8F491715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9814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ty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BA5C5-8FDF-4D5C-A928-4922BE63B8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AFDC964-152D-4CFF-B12F-C7753D272D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E92E2E86-84C9-4267-84BD-4CC0329019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B94495F-31EC-4113-BF41-CEDCAB6912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2" y="1857375"/>
            <a:ext cx="10515600" cy="4109792"/>
          </a:xfrm>
        </p:spPr>
        <p:txBody>
          <a:bodyPr>
            <a:noAutofit/>
          </a:bodyPr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buFont typeface="Wingdings" panose="05000000000000000000" pitchFamily="2" charset="2"/>
              <a:buChar char="§"/>
              <a:defRPr sz="2400"/>
            </a:lvl3pPr>
            <a:lvl4pPr marL="1028700" indent="-342900">
              <a:buFont typeface="Arial" panose="020B0604020202020204" pitchFamily="34" charset="0"/>
              <a:buChar char="•"/>
              <a:defRPr sz="2400"/>
            </a:lvl4pPr>
          </a:lstStyle>
          <a:p>
            <a:pPr lvl="0"/>
            <a:r>
              <a:rPr lang="en-US" dirty="0"/>
              <a:t>Text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  <a:p>
            <a:pPr lvl="0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9513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 Content Placeho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C5F88-9F87-461E-9D16-59CD3962A2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12D6F-EC54-41D4-BC4A-780C3AD48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 marL="0" indent="0">
              <a:spcAft>
                <a:spcPts val="600"/>
              </a:spcAft>
              <a:buNone/>
              <a:defRPr/>
            </a:lvl1pPr>
            <a:lvl2pPr>
              <a:defRPr/>
            </a:lvl2pPr>
            <a:lvl3pPr marL="1143014" indent="-228603">
              <a:buFont typeface="Wingdings" panose="05000000000000000000" pitchFamily="2" charset="2"/>
              <a:buChar char="§"/>
              <a:defRPr/>
            </a:lvl3pPr>
            <a:lvl4pPr>
              <a:defRPr/>
            </a:lvl4pPr>
          </a:lstStyle>
          <a:p>
            <a:pPr lvl="0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EB890B-0B7A-420A-812B-1CAF39C268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82E9C9A-3610-4232-8D48-A2FE485432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8704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26F1D1AC-8D33-47A4-A3EA-FF1F5C2710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75589" y="3962618"/>
            <a:ext cx="3478213" cy="1946275"/>
          </a:xfrm>
          <a:effectLst>
            <a:softEdge rad="63500"/>
          </a:effectLst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9D1DCB4C-C2E0-4956-8D74-6C794C6959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75589" y="1844143"/>
            <a:ext cx="3478213" cy="1946275"/>
          </a:xfrm>
          <a:effectLst>
            <a:softEdge rad="63500"/>
          </a:effectLst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8D29091F-5D3A-4094-9F91-122FDF80A5C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2" y="1844143"/>
            <a:ext cx="3478213" cy="1946275"/>
          </a:xfrm>
          <a:effectLst>
            <a:softEdge rad="63500"/>
          </a:effectLst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3B0F4950-46D0-44AB-88B4-1935F91F2F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8202" y="3962618"/>
            <a:ext cx="3478213" cy="1946275"/>
          </a:xfrm>
          <a:effectLst>
            <a:softEdge rad="63500"/>
          </a:effectLst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5" name="Picture Placeholder 20">
            <a:extLst>
              <a:ext uri="{FF2B5EF4-FFF2-40B4-BE49-F238E27FC236}">
                <a16:creationId xmlns:a16="http://schemas.microsoft.com/office/drawing/2014/main" id="{3C590C0C-67F6-4B0E-AB8B-E7BA03B0FB2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56895" y="3962618"/>
            <a:ext cx="3478213" cy="1946275"/>
          </a:xfrm>
          <a:effectLst>
            <a:softEdge rad="63500"/>
          </a:effectLst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6" name="Picture Placeholder 20">
            <a:extLst>
              <a:ext uri="{FF2B5EF4-FFF2-40B4-BE49-F238E27FC236}">
                <a16:creationId xmlns:a16="http://schemas.microsoft.com/office/drawing/2014/main" id="{BD4B32A8-4AFA-4DBB-9397-B8489318FE9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356895" y="1844143"/>
            <a:ext cx="3478213" cy="1946275"/>
          </a:xfrm>
          <a:effectLst>
            <a:softEdge rad="63500"/>
          </a:effectLst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C5F88-9F87-461E-9D16-59CD3962A2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2" y="295334"/>
            <a:ext cx="10515600" cy="1325563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EB890B-0B7A-420A-812B-1CAF39C268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82E9C9A-3610-4232-8D48-A2FE485432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4" name="Graphic 13" descr="Badge 6 with solid fill">
            <a:extLst>
              <a:ext uri="{FF2B5EF4-FFF2-40B4-BE49-F238E27FC236}">
                <a16:creationId xmlns:a16="http://schemas.microsoft.com/office/drawing/2014/main" id="{470F2841-B0CC-41DA-8FAB-267381961B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66645" y="3909967"/>
            <a:ext cx="423819" cy="423819"/>
          </a:xfrm>
          <a:prstGeom prst="rect">
            <a:avLst/>
          </a:prstGeom>
        </p:spPr>
      </p:pic>
      <p:pic>
        <p:nvPicPr>
          <p:cNvPr id="15" name="Graphic 14" descr="Badge 1 with solid fill">
            <a:extLst>
              <a:ext uri="{FF2B5EF4-FFF2-40B4-BE49-F238E27FC236}">
                <a16:creationId xmlns:a16="http://schemas.microsoft.com/office/drawing/2014/main" id="{172863AC-07AE-4D8A-A3B1-CD134449B3E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7618" y="1800282"/>
            <a:ext cx="423819" cy="423819"/>
          </a:xfrm>
          <a:prstGeom prst="rect">
            <a:avLst/>
          </a:prstGeom>
        </p:spPr>
      </p:pic>
      <p:pic>
        <p:nvPicPr>
          <p:cNvPr id="16" name="Graphic 15" descr="Badge with solid fill">
            <a:extLst>
              <a:ext uri="{FF2B5EF4-FFF2-40B4-BE49-F238E27FC236}">
                <a16:creationId xmlns:a16="http://schemas.microsoft.com/office/drawing/2014/main" id="{02D116A2-3EE9-4ABD-BAB5-67D0B177988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47141" y="1800282"/>
            <a:ext cx="423819" cy="423819"/>
          </a:xfrm>
          <a:prstGeom prst="rect">
            <a:avLst/>
          </a:prstGeom>
        </p:spPr>
      </p:pic>
      <p:pic>
        <p:nvPicPr>
          <p:cNvPr id="17" name="Graphic 16" descr="Badge 3 with solid fill">
            <a:extLst>
              <a:ext uri="{FF2B5EF4-FFF2-40B4-BE49-F238E27FC236}">
                <a16:creationId xmlns:a16="http://schemas.microsoft.com/office/drawing/2014/main" id="{F09FF110-59DA-4D50-B3F8-B01CCE209C3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66645" y="1800282"/>
            <a:ext cx="423819" cy="423819"/>
          </a:xfrm>
          <a:prstGeom prst="rect">
            <a:avLst/>
          </a:prstGeom>
        </p:spPr>
      </p:pic>
      <p:pic>
        <p:nvPicPr>
          <p:cNvPr id="18" name="Graphic 17" descr="Badge 5 with solid fill">
            <a:extLst>
              <a:ext uri="{FF2B5EF4-FFF2-40B4-BE49-F238E27FC236}">
                <a16:creationId xmlns:a16="http://schemas.microsoft.com/office/drawing/2014/main" id="{A4F3583E-82D5-4230-8F59-37C1BE0D1945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47141" y="3909967"/>
            <a:ext cx="423819" cy="423819"/>
          </a:xfrm>
          <a:prstGeom prst="rect">
            <a:avLst/>
          </a:prstGeom>
        </p:spPr>
      </p:pic>
      <p:pic>
        <p:nvPicPr>
          <p:cNvPr id="19" name="Graphic 18" descr="Badge 4 with solid fill">
            <a:extLst>
              <a:ext uri="{FF2B5EF4-FFF2-40B4-BE49-F238E27FC236}">
                <a16:creationId xmlns:a16="http://schemas.microsoft.com/office/drawing/2014/main" id="{5BD67A39-C562-4210-989C-99484F84DED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7618" y="3909967"/>
            <a:ext cx="423819" cy="4238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1035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4" grpId="0"/>
      <p:bldP spid="25" grpId="0"/>
      <p:bldP spid="26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88A2D-A77E-49F9-A310-36092B575E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573CD-7B97-4C23-93B4-9393F7EDA8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CD6E24-414B-4666-9330-435A6AD6FC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63B3B77-8B0B-4E15-95BE-CEF167116C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49FE6C45-7C95-4F76-A12E-7CCBEBF520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587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5FAE22-0F09-4124-AA37-973A311F4769}"/>
              </a:ext>
            </a:extLst>
          </p:cNvPr>
          <p:cNvSpPr/>
          <p:nvPr userDrawn="1"/>
        </p:nvSpPr>
        <p:spPr>
          <a:xfrm>
            <a:off x="7494307" y="1825625"/>
            <a:ext cx="3859492" cy="4150970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CD6E24-414B-4666-9330-435A6AD6FC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2274" y="2073898"/>
            <a:ext cx="3403076" cy="3676454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188A2D-A77E-49F9-A310-36092B575E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573CD-7B97-4C23-93B4-9393F7EDA8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2" y="1825625"/>
            <a:ext cx="6524133" cy="4351338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63B3B77-8B0B-4E15-95BE-CEF167116C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49FE6C45-7C95-4F76-A12E-7CCBEBF520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2082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859B6-4BB9-443E-8435-5FF2514A2E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B42B21-410E-4ED7-A95D-28664E3628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1" y="2501170"/>
            <a:ext cx="5157787" cy="3684588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66693E-FB89-4E23-875F-A6807899E5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F89DAD1-FBEF-4427-8A13-607A13DE55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C6844FE-57F2-436B-8575-50A0530212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5F80CAB-75A1-4094-B904-98EBEC514A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6614" y="1701801"/>
            <a:ext cx="5157787" cy="782637"/>
          </a:xfrm>
        </p:spPr>
        <p:txBody>
          <a:bodyPr>
            <a:noAutofit/>
          </a:bodyPr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ECB045D-FF31-473E-8D55-CD9220846A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1" y="1701801"/>
            <a:ext cx="5183189" cy="782637"/>
          </a:xfrm>
        </p:spPr>
        <p:txBody>
          <a:bodyPr>
            <a:noAutofit/>
          </a:bodyPr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5501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859B6-4BB9-443E-8435-5FF2514A2E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B42B21-410E-4ED7-A95D-28664E3628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3032976"/>
            <a:ext cx="5157787" cy="3164567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66693E-FB89-4E23-875F-A6807899E5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3032976"/>
            <a:ext cx="5183188" cy="3164567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644F47F-B911-4BAA-88A8-D2DF884349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6612" y="1693983"/>
            <a:ext cx="10518777" cy="1325563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457206" indent="0">
              <a:buNone/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9CAE6F6-5470-4594-988C-6EB0124E844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E12EBE07-C462-4B9A-9728-C2FBB1BBB5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0136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F0A29-DA17-41F6-9A0D-B4C11EEE6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F0BAE3-D4D2-4A90-8303-9A2DBA597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2953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0028D1E9-E7DF-4F9F-AE31-E939DF166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41877" y="61975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</p:spTree>
    <p:custDataLst>
      <p:tags r:id="rId17"/>
    </p:custDataLst>
    <p:extLst>
      <p:ext uri="{BB962C8B-B14F-4D97-AF65-F5344CB8AC3E}">
        <p14:creationId xmlns:p14="http://schemas.microsoft.com/office/powerpoint/2010/main" val="1119532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4" r:id="rId3"/>
    <p:sldLayoutId id="2147483650" r:id="rId4"/>
    <p:sldLayoutId id="2147483677" r:id="rId5"/>
    <p:sldLayoutId id="2147483652" r:id="rId6"/>
    <p:sldLayoutId id="2147483678" r:id="rId7"/>
    <p:sldLayoutId id="2147483653" r:id="rId8"/>
    <p:sldLayoutId id="2147483660" r:id="rId9"/>
    <p:sldLayoutId id="2147483661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hdr="0" ftr="0" dt="0"/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0" indent="0" algn="l" defTabSz="914411" rtl="0" eaLnBrk="1" latinLnBrk="0" hangingPunct="1">
        <a:lnSpc>
          <a:spcPct val="90000"/>
        </a:lnSpc>
        <a:spcBef>
          <a:spcPts val="1000"/>
        </a:spcBef>
        <a:spcAft>
          <a:spcPts val="6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342900" indent="-342900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685800" indent="-342900" algn="l" defTabSz="914411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028700" indent="-342900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1371600" indent="-342900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32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0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3.xml"/><Relationship Id="rId5" Type="http://schemas.openxmlformats.org/officeDocument/2006/relationships/image" Target="../media/image3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4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5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7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9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0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1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2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3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6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8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9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3.xml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4.xml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5.xml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9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5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740A-D2F5-45EF-8E4B-57EDFD6F10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161163F-A49B-49D8-8598-2853F3B06E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FOURTH EDITION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509A4-CAF2-4B1A-A105-1B8CCA91BC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7698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MAXIMUM MATCHING IN BIPARTITE GRAPHS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69B4BCB-0D03-4571-BB2D-770C47934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06" y="1771149"/>
            <a:ext cx="10196587" cy="2290779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1C7046E-A97A-45C9-A8A9-6725BCFD3D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06" y="4199762"/>
            <a:ext cx="10234687" cy="24288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2024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MAXIMUM MATCHING IN BIPARTITE GRAPHS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5FD9EA-92B1-4F6C-AEAB-01951EC442F6}"/>
              </a:ext>
            </a:extLst>
          </p:cNvPr>
          <p:cNvSpPr/>
          <p:nvPr/>
        </p:nvSpPr>
        <p:spPr>
          <a:xfrm>
            <a:off x="10820400" y="3798277"/>
            <a:ext cx="340556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AC3A052-800C-4235-9CF9-B19A75480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32" y="1875997"/>
            <a:ext cx="10101336" cy="27241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6154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HOPCROFT-KARP ALGORITHM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22C4FF60-A31F-468E-81AB-D8EE32AD2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75" y="1696912"/>
            <a:ext cx="10239450" cy="20574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7150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HOPCROFT-KARP ALGORITHM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 descr="Graphical user interface, 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F5D534D2-E90A-4A9C-B556-8EFA525C4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7" y="4737069"/>
            <a:ext cx="10082286" cy="1843101"/>
          </a:xfrm>
          <a:prstGeom prst="rect">
            <a:avLst/>
          </a:prstGeom>
        </p:spPr>
      </p:pic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824F9D71-717E-48A2-909F-07713BF3AE7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999" y="1548786"/>
            <a:ext cx="8989551" cy="30242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76311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HOW TO FIND A MAXIMAL SET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B0322019-CDD1-4948-8517-D441BFD27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25" y="1708845"/>
            <a:ext cx="10201350" cy="32718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7363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CREATING G</a:t>
            </a:r>
            <a:r>
              <a:rPr lang="en-US" baseline="-25000" dirty="0"/>
              <a:t>M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D35D8B1A-42DA-43BD-AC22-CBB6F9277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12" y="1774019"/>
            <a:ext cx="10248975" cy="33099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7990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5425BA-B190-4008-8AAA-CED716C59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82" y="1570185"/>
            <a:ext cx="10063236" cy="809631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BF6A922-24C5-409C-952F-30ED5E5A63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82" b="4084"/>
          <a:stretch/>
        </p:blipFill>
        <p:spPr>
          <a:xfrm>
            <a:off x="4799867" y="2131510"/>
            <a:ext cx="2309896" cy="4521954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11FD16A-6699-499C-90C1-405FB2BACF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" r="69360" b="4821"/>
          <a:stretch/>
        </p:blipFill>
        <p:spPr>
          <a:xfrm>
            <a:off x="7194884" y="2155744"/>
            <a:ext cx="1973179" cy="44458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26818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CREATING H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AE83915-0DB2-4EE9-8C2E-45E5C387B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75" y="1586239"/>
            <a:ext cx="10087049" cy="1833576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CE6DD6B5-15C9-490D-8B00-9C895DC9AD4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13" y="3364567"/>
            <a:ext cx="10225162" cy="28622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19464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11FD16A-6699-499C-90C1-405FB2BACF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3" r="-108" b="4821"/>
          <a:stretch/>
        </p:blipFill>
        <p:spPr>
          <a:xfrm>
            <a:off x="2770342" y="2599555"/>
            <a:ext cx="6651313" cy="42521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E5B5FF-3417-494E-BF5C-D8CD57C961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81" y="1416662"/>
            <a:ext cx="10139437" cy="11620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56319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FINDING A MAXIMAL SET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692DA5F-8568-4AE4-A836-0CC082153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317" y="4253126"/>
            <a:ext cx="3109503" cy="2558574"/>
          </a:xfrm>
          <a:prstGeom prst="rect">
            <a:avLst/>
          </a:prstGeo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2461909A-D0A1-4638-BA22-FFAAE38727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69" y="1371195"/>
            <a:ext cx="10110861" cy="20955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426A9B-4E43-4E7F-B1E0-DE3B7F59F3A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35" y="3417419"/>
            <a:ext cx="10134674" cy="78105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064BC6A-8F57-44C5-9A13-024ADC0F17DD}"/>
              </a:ext>
            </a:extLst>
          </p:cNvPr>
          <p:cNvSpPr/>
          <p:nvPr/>
        </p:nvSpPr>
        <p:spPr>
          <a:xfrm>
            <a:off x="4375230" y="3055716"/>
            <a:ext cx="6978569" cy="3211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6416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A609A-69DD-42DA-9B46-0D9F76A79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US" dirty="0"/>
              <a:t>LECTURE NOTES FOR CHAPTER 25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A0BEC0-D53C-44CA-8A5A-7F9814645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US" sz="4000" dirty="0"/>
              <a:t>Matchings in Bipartite Graphs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1100C7-E96F-466C-B304-FC207CDF8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t>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2523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BOUNDING THE ITERATIONS OF THE REPEAT LOOP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7DF4A5-E43D-4C46-8ACC-29E147E5C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69" y="1606461"/>
            <a:ext cx="10110861" cy="1190634"/>
          </a:xfrm>
          <a:prstGeom prst="rect">
            <a:avLst/>
          </a:prstGeom>
        </p:spPr>
      </p:pic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15206C29-D451-401D-9473-3FCDD2145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69" y="3122687"/>
            <a:ext cx="5086387" cy="93821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C5BDF-A131-494C-A0DD-9C27AD9B1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0019" y="4139114"/>
            <a:ext cx="10515600" cy="1072528"/>
          </a:xfrm>
        </p:spPr>
        <p:txBody>
          <a:bodyPr/>
          <a:lstStyle/>
          <a:p>
            <a:r>
              <a:rPr lang="en-US" sz="2500" dirty="0">
                <a:solidFill>
                  <a:srgbClr val="000000"/>
                </a:solidFill>
              </a:rPr>
              <a:t>Full proof in textbook.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5854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STABLE-MARRIAGE PROBLEM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6F7C41D5-B144-49C9-93A4-D894E595C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81" y="1694312"/>
            <a:ext cx="10291838" cy="32528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763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FCDECF34-557F-4AF4-8C31-453E013869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" b="9494"/>
          <a:stretch/>
        </p:blipFill>
        <p:spPr>
          <a:xfrm>
            <a:off x="1360212" y="1653751"/>
            <a:ext cx="4243419" cy="4543791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2280DBDB-57D0-4A92-998D-E312A28E8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216" y="2924908"/>
            <a:ext cx="2128853" cy="1604974"/>
          </a:xfrm>
          <a:prstGeom prst="rect">
            <a:avLst/>
          </a:prstGeom>
        </p:spPr>
      </p:pic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6B07741A-6103-47C6-9179-AC93047736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48"/>
          <a:stretch/>
        </p:blipFill>
        <p:spPr>
          <a:xfrm>
            <a:off x="7204161" y="2385646"/>
            <a:ext cx="4243419" cy="5392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7261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EXAMPLE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F8936949-96DA-482B-AB45-2783EFDCA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94" y="1505269"/>
            <a:ext cx="4738722" cy="4529171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CD4D25B7-8B81-481F-A643-A7810796F2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08"/>
          <a:stretch/>
        </p:blipFill>
        <p:spPr>
          <a:xfrm>
            <a:off x="7524220" y="1404923"/>
            <a:ext cx="2480608" cy="2024077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B0464790-BA03-4F03-831F-F0906549EC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70" t="21286" r="32038"/>
          <a:stretch/>
        </p:blipFill>
        <p:spPr>
          <a:xfrm>
            <a:off x="7678465" y="3553430"/>
            <a:ext cx="2480608" cy="1593228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5679BA2B-8AA7-4CED-9C15-C652265CDC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52" t="18451"/>
          <a:stretch/>
        </p:blipFill>
        <p:spPr>
          <a:xfrm>
            <a:off x="7742216" y="5146658"/>
            <a:ext cx="2301109" cy="16506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802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GALE-SHAPLEY ALGORITHM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EA27CE9-B2DF-40C1-8274-AF1FA3C83B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19" y="1607330"/>
            <a:ext cx="10225162" cy="36433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0352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GALE-SHAPLEY ALGORITHM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F11EA63A-9ADC-4B57-84E4-1300547676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31" y="1647932"/>
            <a:ext cx="10329938" cy="49577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3379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5334"/>
            <a:ext cx="10655461" cy="1325563"/>
          </a:xfrm>
        </p:spPr>
        <p:txBody>
          <a:bodyPr/>
          <a:lstStyle/>
          <a:p>
            <a:r>
              <a:rPr lang="en-US" dirty="0"/>
              <a:t>PROOF OF GALE-SHAPELY ALGORITHM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1D6C59-CCFB-48A9-9EBD-42585A9D8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15" y="1568606"/>
            <a:ext cx="7481942" cy="857256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38D00D2-E55B-4848-A195-7C139CD96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15" y="2522114"/>
            <a:ext cx="10101336" cy="33528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8891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5334"/>
            <a:ext cx="10655461" cy="1325563"/>
          </a:xfrm>
        </p:spPr>
        <p:txBody>
          <a:bodyPr/>
          <a:lstStyle/>
          <a:p>
            <a:r>
              <a:rPr lang="en-US" dirty="0"/>
              <a:t>PROOF OF GALE-SHAPELY ALGORITHM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3D1922C-2CF4-4DE5-B708-9E6E6D863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50" y="1828788"/>
            <a:ext cx="10258500" cy="32004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280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5334"/>
            <a:ext cx="10655461" cy="1325563"/>
          </a:xfrm>
        </p:spPr>
        <p:txBody>
          <a:bodyPr/>
          <a:lstStyle/>
          <a:p>
            <a:r>
              <a:rPr lang="en-US" dirty="0"/>
              <a:t>PROOF OF GALE-SHAPELY ALGORITHM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DF5186A-E705-4730-B039-77994A29F0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25"/>
          <a:stretch/>
        </p:blipFill>
        <p:spPr>
          <a:xfrm>
            <a:off x="971511" y="3787816"/>
            <a:ext cx="10248975" cy="240984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F88F2E4-D4F1-4416-92E7-1F92DFD3BBF7}"/>
              </a:ext>
            </a:extLst>
          </p:cNvPr>
          <p:cNvGrpSpPr/>
          <p:nvPr/>
        </p:nvGrpSpPr>
        <p:grpSpPr>
          <a:xfrm>
            <a:off x="971512" y="1819740"/>
            <a:ext cx="10248975" cy="1800242"/>
            <a:chOff x="971512" y="1171559"/>
            <a:chExt cx="10248975" cy="1800242"/>
          </a:xfrm>
        </p:grpSpPr>
        <p:pic>
          <p:nvPicPr>
            <p:cNvPr id="5" name="Picture 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60470643-56B9-43B5-A95F-F61E850658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126"/>
            <a:stretch/>
          </p:blipFill>
          <p:spPr>
            <a:xfrm>
              <a:off x="971512" y="1171559"/>
              <a:ext cx="10248975" cy="180024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09DA30D-1A33-4252-BD0C-E795B302D7D7}"/>
                </a:ext>
              </a:extLst>
            </p:cNvPr>
            <p:cNvSpPr/>
            <p:nvPr/>
          </p:nvSpPr>
          <p:spPr>
            <a:xfrm>
              <a:off x="10780295" y="2646947"/>
              <a:ext cx="324852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4965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ASSIGNMENT PROBLEM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40AE87-7760-4AFC-893B-16A8CDBEA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44" y="1544926"/>
            <a:ext cx="10129912" cy="928694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789231E6-3D14-4DE8-854B-F664B0AF68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44" y="2694504"/>
            <a:ext cx="10172774" cy="20574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7524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CHAPTER 25 OVERVIEW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184FC00-1E92-4C2C-9BC2-493C16261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13" y="1667605"/>
            <a:ext cx="10172774" cy="19050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94703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EQUALITY SUBGRAPH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9065E28-46AE-4E3C-A289-0B88006F8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37" y="1668748"/>
            <a:ext cx="10306125" cy="15954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4232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EQUALITY SUBGRAPH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283C769B-A6F5-465C-86D1-EDE31C91D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30" y="1700200"/>
            <a:ext cx="6310359" cy="172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2A68C7-E325-4C63-8106-B2AF0281BE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30" y="3508303"/>
            <a:ext cx="10153724" cy="11382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77101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THE HUNGARIAN ALGORITHM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C3764C80-47AC-4263-8BF3-C1EA116092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777"/>
          <a:stretch/>
        </p:blipFill>
        <p:spPr>
          <a:xfrm>
            <a:off x="1042482" y="1652694"/>
            <a:ext cx="10210875" cy="2165678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05A9FD3D-994F-47B7-8FD0-A869AF56F0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67" b="58053"/>
          <a:stretch/>
        </p:blipFill>
        <p:spPr>
          <a:xfrm>
            <a:off x="1102770" y="3860238"/>
            <a:ext cx="10210875" cy="343061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B94A6CCB-B8AB-4569-B13E-95B75DA5E0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72" b="37892"/>
          <a:stretch/>
        </p:blipFill>
        <p:spPr>
          <a:xfrm>
            <a:off x="1102770" y="4272124"/>
            <a:ext cx="10210875" cy="457200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9AB5C2EA-34D3-491B-9EF6-688585E862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46" b="25118"/>
          <a:stretch/>
        </p:blipFill>
        <p:spPr>
          <a:xfrm>
            <a:off x="1102770" y="4717765"/>
            <a:ext cx="10210875" cy="457200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55A242A6-AC9B-4B40-AD84-6C434AD117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70" b="12394"/>
          <a:stretch/>
        </p:blipFill>
        <p:spPr>
          <a:xfrm>
            <a:off x="1102770" y="5203597"/>
            <a:ext cx="10210875" cy="457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003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3BAB2C7-AA35-4BB8-AAF3-F9D76A7A6C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21" y="1620897"/>
            <a:ext cx="8469398" cy="47447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14709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946878" cy="1325563"/>
          </a:xfrm>
        </p:spPr>
        <p:txBody>
          <a:bodyPr>
            <a:normAutofit/>
          </a:bodyPr>
          <a:lstStyle/>
          <a:p>
            <a:r>
              <a:rPr lang="en-US" sz="4200" dirty="0"/>
              <a:t>GREEDY MAXIMAL BIPARTITE MATCHING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851A81E-40B0-4316-8036-00E400257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50" y="1520118"/>
            <a:ext cx="3419500" cy="43339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9F4D81C-0758-4B0B-A5EC-2BC3D0F93E0D}"/>
              </a:ext>
            </a:extLst>
          </p:cNvPr>
          <p:cNvGrpSpPr/>
          <p:nvPr/>
        </p:nvGrpSpPr>
        <p:grpSpPr>
          <a:xfrm>
            <a:off x="953950" y="4579073"/>
            <a:ext cx="10277660" cy="468266"/>
            <a:chOff x="1210964" y="4327625"/>
            <a:chExt cx="10277660" cy="46826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B19A6D6-2C8F-4059-87B2-78E117C94C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399"/>
            <a:stretch/>
          </p:blipFill>
          <p:spPr>
            <a:xfrm>
              <a:off x="1210964" y="4327625"/>
              <a:ext cx="10201350" cy="43339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327575C-ACD2-4D58-9EA2-2843E7949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41" t="55684" r="76476"/>
            <a:stretch/>
          </p:blipFill>
          <p:spPr>
            <a:xfrm>
              <a:off x="11265885" y="4430766"/>
              <a:ext cx="222739" cy="365125"/>
            </a:xfrm>
            <a:prstGeom prst="rect">
              <a:avLst/>
            </a:prstGeom>
          </p:spPr>
        </p:pic>
      </p:grp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46493021-23E1-48FC-976F-3B33B17A764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50" y="2094667"/>
            <a:ext cx="6654014" cy="24023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7209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HOW TO FIND AN M-AUGMENTING PATH IN G</a:t>
            </a:r>
            <a:r>
              <a:rPr lang="en-US" baseline="-25000" dirty="0"/>
              <a:t>h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7D7D8C5D-9CC8-4E6D-BAE3-A42D2D6F7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6" y="1883557"/>
            <a:ext cx="10234687" cy="30908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302117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HOW TO FIND AN M-AUGMENTING PATH IN </a:t>
            </a:r>
            <a:r>
              <a:rPr lang="en-US" dirty="0" err="1"/>
              <a:t>G</a:t>
            </a:r>
            <a:r>
              <a:rPr lang="en-US" baseline="-25000" dirty="0" err="1"/>
              <a:t>h</a:t>
            </a:r>
            <a:r>
              <a:rPr lang="en-US" baseline="-25000" dirty="0"/>
              <a:t>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4D0A56-FB9F-461D-ADD2-F8D3FF94DC22}"/>
              </a:ext>
            </a:extLst>
          </p:cNvPr>
          <p:cNvGrpSpPr/>
          <p:nvPr/>
        </p:nvGrpSpPr>
        <p:grpSpPr>
          <a:xfrm>
            <a:off x="1031044" y="2083776"/>
            <a:ext cx="10129912" cy="724697"/>
            <a:chOff x="1031044" y="3069428"/>
            <a:chExt cx="10129912" cy="7246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CDA8D3D-06F1-409D-B992-7D7A9477D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044" y="3069428"/>
              <a:ext cx="10129912" cy="71914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92E4C4E-3390-4437-8DBE-351C189E875E}"/>
                </a:ext>
              </a:extLst>
            </p:cNvPr>
            <p:cNvSpPr/>
            <p:nvPr/>
          </p:nvSpPr>
          <p:spPr>
            <a:xfrm>
              <a:off x="1840832" y="3429000"/>
              <a:ext cx="9252284" cy="365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 descr="Diagram, shape&#10;&#10;Description automatically generated with medium confidence">
            <a:extLst>
              <a:ext uri="{FF2B5EF4-FFF2-40B4-BE49-F238E27FC236}">
                <a16:creationId xmlns:a16="http://schemas.microsoft.com/office/drawing/2014/main" id="{8348356E-09D2-498D-9BEE-38E4E4BE44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777" y="2954193"/>
            <a:ext cx="7738446" cy="32489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776962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HOW TO FIND AN M-AUGMENTING PATH IN </a:t>
            </a:r>
            <a:r>
              <a:rPr lang="en-US" dirty="0" err="1"/>
              <a:t>G</a:t>
            </a:r>
            <a:r>
              <a:rPr lang="en-US" baseline="-25000" dirty="0" err="1"/>
              <a:t>h</a:t>
            </a:r>
            <a:r>
              <a:rPr lang="en-US" baseline="-25000" dirty="0"/>
              <a:t>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7" name="Picture 6" descr="A picture containing text, watch, clock&#10;&#10;Description automatically generated">
            <a:extLst>
              <a:ext uri="{FF2B5EF4-FFF2-40B4-BE49-F238E27FC236}">
                <a16:creationId xmlns:a16="http://schemas.microsoft.com/office/drawing/2014/main" id="{EC411893-C57C-4083-8AE9-8361E0777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540" y="1725678"/>
            <a:ext cx="5328920" cy="3308319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9E22CBC0-BDC2-4244-AC70-D3F4E5152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31" y="5132322"/>
            <a:ext cx="10177537" cy="16097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95877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HOW TO UPDATE THE FEASIBLE VERTEX LABELING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0098DCC5-7A2B-4B11-9666-AB7BE6157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13" y="1771638"/>
            <a:ext cx="10096574" cy="3314724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E1F0EFB-E72E-488B-BCC6-833560CEAA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13" y="5237103"/>
            <a:ext cx="5781717" cy="15240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06805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HOW TO UPDATE THE FEASIBLE VERTEX LABELING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C34AD5B8-CAAD-4955-BE7F-EE5DBF873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44" y="1795450"/>
            <a:ext cx="10206112" cy="32670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90063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5334"/>
            <a:ext cx="10807841" cy="1325563"/>
          </a:xfrm>
        </p:spPr>
        <p:txBody>
          <a:bodyPr/>
          <a:lstStyle/>
          <a:p>
            <a:r>
              <a:rPr lang="en-US" dirty="0"/>
              <a:t>EXAMPLE APPLICATIONS OF MATCHING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CC20ACF0-B373-4E7C-AD24-A067E8565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50" y="1696537"/>
            <a:ext cx="10258500" cy="33242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13120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HOW TO UPDATE THE FEASIBLE VERTEX LABELING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C7928AF-965F-4E1D-9F52-6FA11034B4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6600"/>
          <a:stretch/>
        </p:blipFill>
        <p:spPr>
          <a:xfrm>
            <a:off x="983419" y="1620898"/>
            <a:ext cx="10225162" cy="1964513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12B58CC-93CB-472B-AD2B-CBB5F021EC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27" r="26629"/>
          <a:stretch/>
        </p:blipFill>
        <p:spPr>
          <a:xfrm>
            <a:off x="4723082" y="3293194"/>
            <a:ext cx="6718642" cy="34328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58764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HOW TO UPDATE THE FEASIBLE VERTEX LABELING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A93C80E-8C7B-48FF-A15C-C856256637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24"/>
          <a:stretch/>
        </p:blipFill>
        <p:spPr>
          <a:xfrm>
            <a:off x="1028663" y="1710717"/>
            <a:ext cx="10134674" cy="1717072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CB3D177-87A3-4E8E-ABD6-ECDC6A694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13"/>
          <a:stretch/>
        </p:blipFill>
        <p:spPr>
          <a:xfrm>
            <a:off x="1028663" y="5878455"/>
            <a:ext cx="10134674" cy="820821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F437DFA-3B02-4FB1-A811-7B193D2A04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78" r="41093" b="14955"/>
          <a:stretch/>
        </p:blipFill>
        <p:spPr>
          <a:xfrm>
            <a:off x="3956538" y="3290496"/>
            <a:ext cx="4278924" cy="25879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5272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637018" cy="1325563"/>
          </a:xfrm>
        </p:spPr>
        <p:txBody>
          <a:bodyPr/>
          <a:lstStyle/>
          <a:p>
            <a:r>
              <a:rPr lang="en-US" dirty="0"/>
              <a:t>ANALYSIS OF THE HUNGARIAN ALGORITHM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885CA04C-9E95-45AC-ACF9-C91B7DC78F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81" y="1546872"/>
            <a:ext cx="10291838" cy="153353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3E6AD30-E20A-42A5-8A26-BE4BAC3FFE75}"/>
              </a:ext>
            </a:extLst>
          </p:cNvPr>
          <p:cNvGrpSpPr/>
          <p:nvPr/>
        </p:nvGrpSpPr>
        <p:grpSpPr>
          <a:xfrm>
            <a:off x="950081" y="3035568"/>
            <a:ext cx="10282313" cy="3740107"/>
            <a:chOff x="954843" y="1309672"/>
            <a:chExt cx="10282313" cy="3740107"/>
          </a:xfrm>
        </p:grpSpPr>
        <p:pic>
          <p:nvPicPr>
            <p:cNvPr id="7" name="Picture 6" descr="Text, letter&#10;&#10;Description automatically generated">
              <a:extLst>
                <a:ext uri="{FF2B5EF4-FFF2-40B4-BE49-F238E27FC236}">
                  <a16:creationId xmlns:a16="http://schemas.microsoft.com/office/drawing/2014/main" id="{05D44071-B658-488D-843C-6B7DE8ECF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247"/>
            <a:stretch/>
          </p:blipFill>
          <p:spPr>
            <a:xfrm>
              <a:off x="954843" y="1309672"/>
              <a:ext cx="10282313" cy="3719528"/>
            </a:xfrm>
            <a:prstGeom prst="rect">
              <a:avLst/>
            </a:prstGeom>
          </p:spPr>
        </p:pic>
        <p:pic>
          <p:nvPicPr>
            <p:cNvPr id="9" name="Picture 8" descr="Text, letter&#10;&#10;Description automatically generated">
              <a:extLst>
                <a:ext uri="{FF2B5EF4-FFF2-40B4-BE49-F238E27FC236}">
                  <a16:creationId xmlns:a16="http://schemas.microsoft.com/office/drawing/2014/main" id="{40D8B7AE-A2C0-48B3-8C26-4B2928633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07" t="91386" r="80099" b="3596"/>
            <a:stretch/>
          </p:blipFill>
          <p:spPr>
            <a:xfrm>
              <a:off x="8363600" y="4823139"/>
              <a:ext cx="246185" cy="21272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F23935C-0172-4D3E-B61E-FB5447EC4E9A}"/>
                </a:ext>
              </a:extLst>
            </p:cNvPr>
            <p:cNvSpPr/>
            <p:nvPr/>
          </p:nvSpPr>
          <p:spPr>
            <a:xfrm>
              <a:off x="8452338" y="4700954"/>
              <a:ext cx="2602524" cy="348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58737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5334"/>
            <a:ext cx="10807841" cy="1325563"/>
          </a:xfrm>
        </p:spPr>
        <p:txBody>
          <a:bodyPr/>
          <a:lstStyle/>
          <a:p>
            <a:r>
              <a:rPr lang="en-US" dirty="0"/>
              <a:t>EXAMPLE APPLICATIONS OF MATCHING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BCBE9D7-EC6B-42C4-B75E-9873EEDD2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87" y="1745629"/>
            <a:ext cx="10191825" cy="30384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2471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MAXIMUM MATCHING IN BIPARTITE GRAPHS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357C1469-10CF-4476-8EC3-093AAFB11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44" y="1811193"/>
            <a:ext cx="10206112" cy="487683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66482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MAXIMUM MATCHING IN BIPARTITE GRAPHS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BFC87BE7-A454-4A8A-BF1B-11BB3E53D9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31" y="1644687"/>
            <a:ext cx="10177537" cy="518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0252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MAXIMUM MATCHING IN BIPARTITE GRAPHS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CAA6B5-158F-489A-94DD-0D7769B47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75" y="1557889"/>
            <a:ext cx="10239450" cy="1233497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501BBA77-2577-4126-9D57-6781ACE2E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147" y="2883452"/>
            <a:ext cx="6947705" cy="39305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54814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MAXIMUM MATCHING IN BIPARTITE GRAPHS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C963339F-6B5F-424C-9B53-0D4205B6E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44" y="1686835"/>
            <a:ext cx="10129912" cy="24527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E5FD9EA-92B1-4F6C-AEAB-01951EC442F6}"/>
              </a:ext>
            </a:extLst>
          </p:cNvPr>
          <p:cNvSpPr/>
          <p:nvPr/>
        </p:nvSpPr>
        <p:spPr>
          <a:xfrm>
            <a:off x="10820400" y="3798277"/>
            <a:ext cx="340556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03612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TITLE_W_TEXT" val="FUQ6MiPQ"/>
  <p:tag name="ARTICULATE_SLIDE_THUMBNAIL_REFRESH" val="1"/>
  <p:tag name="ARTICULATE_PROJECT_OPEN" val="0"/>
  <p:tag name="ARTICULATE_SLIDE_COUNT" val="4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itle_w_Text">
  <a:themeElements>
    <a:clrScheme name="MITP">
      <a:dk1>
        <a:srgbClr val="434343"/>
      </a:dk1>
      <a:lt1>
        <a:sysClr val="window" lastClr="FFFFFF"/>
      </a:lt1>
      <a:dk2>
        <a:srgbClr val="A78966"/>
      </a:dk2>
      <a:lt2>
        <a:srgbClr val="EAE4DA"/>
      </a:lt2>
      <a:accent1>
        <a:srgbClr val="035B92"/>
      </a:accent1>
      <a:accent2>
        <a:srgbClr val="BE3048"/>
      </a:accent2>
      <a:accent3>
        <a:srgbClr val="C2E7FE"/>
      </a:accent3>
      <a:accent4>
        <a:srgbClr val="ECB6BF"/>
      </a:accent4>
      <a:accent5>
        <a:srgbClr val="035B92"/>
      </a:accent5>
      <a:accent6>
        <a:srgbClr val="BE3048"/>
      </a:accent6>
      <a:hlink>
        <a:srgbClr val="035B92"/>
      </a:hlink>
      <a:folHlink>
        <a:srgbClr val="BE3048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4923</TotalTime>
  <Words>320</Words>
  <Application>Microsoft Macintosh PowerPoint</Application>
  <PresentationFormat>Widescreen</PresentationFormat>
  <Paragraphs>97</Paragraphs>
  <Slides>42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Palatino Linotype</vt:lpstr>
      <vt:lpstr>Times New Roman</vt:lpstr>
      <vt:lpstr>Wingdings</vt:lpstr>
      <vt:lpstr>Title_w_Text</vt:lpstr>
      <vt:lpstr>INTRODUCTION TO</vt:lpstr>
      <vt:lpstr>LECTURE NOTES FOR CHAPTER 25</vt:lpstr>
      <vt:lpstr>CHAPTER 25 OVERVIEW</vt:lpstr>
      <vt:lpstr>EXAMPLE APPLICATIONS OF MATCHING</vt:lpstr>
      <vt:lpstr>EXAMPLE APPLICATIONS OF MATCHING (continued)</vt:lpstr>
      <vt:lpstr>MAXIMUM MATCHING IN BIPARTITE GRAPHS</vt:lpstr>
      <vt:lpstr>MAXIMUM MATCHING IN BIPARTITE GRAPHS (continued)</vt:lpstr>
      <vt:lpstr>MAXIMUM MATCHING IN BIPARTITE GRAPHS (continued)</vt:lpstr>
      <vt:lpstr>MAXIMUM MATCHING IN BIPARTITE GRAPHS (continued)</vt:lpstr>
      <vt:lpstr>MAXIMUM MATCHING IN BIPARTITE GRAPHS (continued)</vt:lpstr>
      <vt:lpstr>MAXIMUM MATCHING IN BIPARTITE GRAPHS (continued)</vt:lpstr>
      <vt:lpstr>HOPCROFT-KARP ALGORITHM</vt:lpstr>
      <vt:lpstr>HOPCROFT-KARP ALGORITHM (continued)</vt:lpstr>
      <vt:lpstr>HOW TO FIND A MAXIMAL SET</vt:lpstr>
      <vt:lpstr>CREATING GM</vt:lpstr>
      <vt:lpstr>EXAMPLE</vt:lpstr>
      <vt:lpstr>CREATING H</vt:lpstr>
      <vt:lpstr>EXAMPLE</vt:lpstr>
      <vt:lpstr>FINDING A MAXIMAL SET </vt:lpstr>
      <vt:lpstr>BOUNDING THE ITERATIONS OF THE REPEAT LOOP</vt:lpstr>
      <vt:lpstr>STABLE-MARRIAGE PROBLEM</vt:lpstr>
      <vt:lpstr>EXAMPLE</vt:lpstr>
      <vt:lpstr>EXAMPLE (continued)</vt:lpstr>
      <vt:lpstr>GALE-SHAPLEY ALGORITHM</vt:lpstr>
      <vt:lpstr>GALE-SHAPLEY ALGORITHM (continued)</vt:lpstr>
      <vt:lpstr>PROOF OF GALE-SHAPELY ALGORITHM</vt:lpstr>
      <vt:lpstr>PROOF OF GALE-SHAPELY ALGORITHM (continued)</vt:lpstr>
      <vt:lpstr>PROOF OF GALE-SHAPELY ALGORITHM (continued)</vt:lpstr>
      <vt:lpstr>ASSIGNMENT PROBLEM</vt:lpstr>
      <vt:lpstr>EQUALITY SUBGRAPH</vt:lpstr>
      <vt:lpstr>EQUALITY SUBGRAPH (continued)</vt:lpstr>
      <vt:lpstr>THE HUNGARIAN ALGORITHM</vt:lpstr>
      <vt:lpstr>EXAMPLE</vt:lpstr>
      <vt:lpstr>GREEDY MAXIMAL BIPARTITE MATCHING</vt:lpstr>
      <vt:lpstr>HOW TO FIND AN M-AUGMENTING PATH IN Gh</vt:lpstr>
      <vt:lpstr>HOW TO FIND AN M-AUGMENTING PATH IN Gh (continued)</vt:lpstr>
      <vt:lpstr>HOW TO FIND AN M-AUGMENTING PATH IN Gh (continued)</vt:lpstr>
      <vt:lpstr>HOW TO UPDATE THE FEASIBLE VERTEX LABELING</vt:lpstr>
      <vt:lpstr>HOW TO UPDATE THE FEASIBLE VERTEX LABELING (continued)</vt:lpstr>
      <vt:lpstr>HOW TO UPDATE THE FEASIBLE VERTEX LABELING (continued)</vt:lpstr>
      <vt:lpstr>HOW TO UPDATE THE FEASIBLE VERTEX LABELING (continued)</vt:lpstr>
      <vt:lpstr>ANALYSIS OF THE HUNGARIAN ALGORITHM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Agate</dc:creator>
  <cp:lastModifiedBy>Agate Development MI</cp:lastModifiedBy>
  <cp:revision>151</cp:revision>
  <dcterms:created xsi:type="dcterms:W3CDTF">2022-01-04T15:58:33Z</dcterms:created>
  <dcterms:modified xsi:type="dcterms:W3CDTF">2022-05-19T16:24:58Z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25741EB2-0642-4A76-8AEA-E5FD2C2CF090</vt:lpwstr>
  </property>
  <property fmtid="{D5CDD505-2E9C-101B-9397-08002B2CF9AE}" pid="3" name="ArticulatePath">
    <vt:lpwstr>MITP Template</vt:lpwstr>
  </property>
</Properties>
</file>